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2" r:id="rId1"/>
  </p:sldMasterIdLst>
  <p:sldIdLst>
    <p:sldId id="256" r:id="rId2"/>
    <p:sldId id="272" r:id="rId3"/>
    <p:sldId id="258" r:id="rId4"/>
    <p:sldId id="259" r:id="rId5"/>
    <p:sldId id="273"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9/5/2021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90906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1757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6360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97450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5679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9444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9/5/2021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5642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02992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55440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621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614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7906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9697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8278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722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2280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611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9/5/2021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9209616"/>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 id="2147484025" r:id="rId13"/>
    <p:sldLayoutId id="2147484026" r:id="rId14"/>
    <p:sldLayoutId id="2147484027" r:id="rId15"/>
    <p:sldLayoutId id="2147484028" r:id="rId16"/>
    <p:sldLayoutId id="214748402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 Id="rId4" Type="http://schemas.openxmlformats.org/officeDocument/2006/relationships/image" Target="../media/image4.jpe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A2D51-EFEB-354F-A461-CE02922DD512}"/>
              </a:ext>
            </a:extLst>
          </p:cNvPr>
          <p:cNvSpPr>
            <a:spLocks noGrp="1"/>
          </p:cNvSpPr>
          <p:nvPr>
            <p:ph type="ctrTitle"/>
          </p:nvPr>
        </p:nvSpPr>
        <p:spPr>
          <a:xfrm>
            <a:off x="1226398" y="1755322"/>
            <a:ext cx="10211543" cy="3347355"/>
          </a:xfrm>
        </p:spPr>
        <p:txBody>
          <a:bodyPr anchor="ctr">
            <a:normAutofit/>
          </a:bodyPr>
          <a:lstStyle/>
          <a:p>
            <a:pPr algn="ctr"/>
            <a:r>
              <a:rPr lang="en-US" sz="4800" b="1" u="sng">
                <a:solidFill>
                  <a:srgbClr val="FFFF00"/>
                </a:solidFill>
              </a:rPr>
              <a:t>ভারতের সংবিধানের প্রস্তাবনা</a:t>
            </a:r>
          </a:p>
        </p:txBody>
      </p:sp>
      <p:sp>
        <p:nvSpPr>
          <p:cNvPr id="4" name="Subtitle 3">
            <a:extLst>
              <a:ext uri="{FF2B5EF4-FFF2-40B4-BE49-F238E27FC236}">
                <a16:creationId xmlns:a16="http://schemas.microsoft.com/office/drawing/2014/main" id="{658811D0-B9B1-A649-AE3F-711ADE056768}"/>
              </a:ext>
            </a:extLst>
          </p:cNvPr>
          <p:cNvSpPr>
            <a:spLocks noGrp="1"/>
          </p:cNvSpPr>
          <p:nvPr>
            <p:ph type="subTitle" idx="1"/>
          </p:nvPr>
        </p:nvSpPr>
        <p:spPr>
          <a:xfrm>
            <a:off x="2789060" y="3981943"/>
            <a:ext cx="9144000" cy="2894611"/>
          </a:xfrm>
        </p:spPr>
        <p:txBody>
          <a:bodyPr>
            <a:normAutofit/>
          </a:bodyPr>
          <a:lstStyle/>
          <a:p>
            <a:r>
              <a:rPr lang="en-US" sz="3200" b="1">
                <a:solidFill>
                  <a:srgbClr val="00B0F0"/>
                </a:solidFill>
              </a:rPr>
              <a:t>Presented by Subrata Adhikary</a:t>
            </a:r>
          </a:p>
          <a:p>
            <a:r>
              <a:rPr lang="en-US" sz="3200" b="1">
                <a:solidFill>
                  <a:srgbClr val="C00000"/>
                </a:solidFill>
              </a:rPr>
              <a:t>State Aided College Teacher in Political Science </a:t>
            </a:r>
          </a:p>
          <a:p>
            <a:r>
              <a:rPr lang="en-US" sz="3200" b="1">
                <a:solidFill>
                  <a:srgbClr val="00B050"/>
                </a:solidFill>
              </a:rPr>
              <a:t>Asannagar MMT College </a:t>
            </a:r>
          </a:p>
        </p:txBody>
      </p:sp>
      <p:pic>
        <p:nvPicPr>
          <p:cNvPr id="5" name="Picture 5">
            <a:extLst>
              <a:ext uri="{FF2B5EF4-FFF2-40B4-BE49-F238E27FC236}">
                <a16:creationId xmlns:a16="http://schemas.microsoft.com/office/drawing/2014/main" id="{CEC3444F-FD2F-0D47-AF4E-E00FF847FF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929" y="150920"/>
            <a:ext cx="7756073" cy="2226621"/>
          </a:xfrm>
          <a:prstGeom prst="rect">
            <a:avLst/>
          </a:prstGeom>
        </p:spPr>
      </p:pic>
      <p:pic>
        <p:nvPicPr>
          <p:cNvPr id="6" name="Picture 6">
            <a:extLst>
              <a:ext uri="{FF2B5EF4-FFF2-40B4-BE49-F238E27FC236}">
                <a16:creationId xmlns:a16="http://schemas.microsoft.com/office/drawing/2014/main" id="{8915F88F-6E14-D14D-8C19-CB8617F443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7099" y="2439672"/>
            <a:ext cx="1595961" cy="2186757"/>
          </a:xfrm>
          <a:prstGeom prst="rect">
            <a:avLst/>
          </a:prstGeom>
        </p:spPr>
      </p:pic>
      <p:pic>
        <p:nvPicPr>
          <p:cNvPr id="7" name="Picture 7">
            <a:extLst>
              <a:ext uri="{FF2B5EF4-FFF2-40B4-BE49-F238E27FC236}">
                <a16:creationId xmlns:a16="http://schemas.microsoft.com/office/drawing/2014/main" id="{8C33C73A-33C3-A848-A5D3-7833B2C0AC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540258"/>
            <a:ext cx="2452796" cy="1930309"/>
          </a:xfrm>
          <a:prstGeom prst="rect">
            <a:avLst/>
          </a:prstGeom>
        </p:spPr>
      </p:pic>
    </p:spTree>
    <p:extLst>
      <p:ext uri="{BB962C8B-B14F-4D97-AF65-F5344CB8AC3E}">
        <p14:creationId xmlns:p14="http://schemas.microsoft.com/office/powerpoint/2010/main" val="1269575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5B233-DE5A-074F-AC8F-3DF31A46B6FC}"/>
              </a:ext>
            </a:extLst>
          </p:cNvPr>
          <p:cNvSpPr>
            <a:spLocks noGrp="1"/>
          </p:cNvSpPr>
          <p:nvPr>
            <p:ph type="title"/>
          </p:nvPr>
        </p:nvSpPr>
        <p:spPr/>
        <p:txBody>
          <a:bodyPr/>
          <a:lstStyle/>
          <a:p>
            <a:pPr algn="ctr"/>
            <a:r>
              <a:rPr lang="bn-BD" sz="3600" b="1">
                <a:solidFill>
                  <a:srgbClr val="00B0F0"/>
                </a:solidFill>
              </a:rPr>
              <a:t>সাধারণতন্ত্র</a:t>
            </a:r>
            <a:br>
              <a:rPr lang="en-US" sz="3600" b="1">
                <a:solidFill>
                  <a:srgbClr val="00B0F0"/>
                </a:solidFill>
              </a:rPr>
            </a:br>
            <a:r>
              <a:rPr lang="en-US" sz="3600" b="1">
                <a:solidFill>
                  <a:srgbClr val="00B0F0"/>
                </a:solidFill>
              </a:rPr>
              <a:t>(Republic)</a:t>
            </a:r>
            <a:endParaRPr lang="en-US"/>
          </a:p>
        </p:txBody>
      </p:sp>
      <p:sp>
        <p:nvSpPr>
          <p:cNvPr id="3" name="Content Placeholder 2">
            <a:extLst>
              <a:ext uri="{FF2B5EF4-FFF2-40B4-BE49-F238E27FC236}">
                <a16:creationId xmlns:a16="http://schemas.microsoft.com/office/drawing/2014/main" id="{BA488E66-1BE7-DA49-AEB1-0B657CCB006F}"/>
              </a:ext>
            </a:extLst>
          </p:cNvPr>
          <p:cNvSpPr>
            <a:spLocks noGrp="1"/>
          </p:cNvSpPr>
          <p:nvPr>
            <p:ph idx="1"/>
          </p:nvPr>
        </p:nvSpPr>
        <p:spPr/>
        <p:txBody>
          <a:bodyPr>
            <a:normAutofit lnSpcReduction="10000"/>
          </a:bodyPr>
          <a:lstStyle/>
          <a:p>
            <a:r>
              <a:rPr lang="bn-IN" sz="3200">
                <a:solidFill>
                  <a:schemeClr val="accent5">
                    <a:lumMod val="75000"/>
                  </a:schemeClr>
                </a:solidFill>
              </a:rPr>
              <a:t>ভারতকে সাধারণতন্ত্র বলে অভিহিত করার অর্থ হল এই যে, ভারতের রাজা বা রাজতন্ত্রের কোনো স্থান নেই। ভারতের রাষ্ট্রপ্রধান হলেন রাষ্ট্রপতি, যিনি নির্দিষ্ট সময়কালের জন্য নির্বাচিত হন। এছাড়া এখানে স্ত্রী-পুরুষ, জাতি, ধর্ম নির্বিশেষে সকলেই নির্বাচন করার, নির্বাচিত হবার অধিকার ভোগ করে</a:t>
            </a:r>
            <a:r>
              <a:rPr lang="bn-IN"/>
              <a:t>।</a:t>
            </a:r>
            <a:endParaRPr lang="en-US"/>
          </a:p>
        </p:txBody>
      </p:sp>
    </p:spTree>
    <p:extLst>
      <p:ext uri="{BB962C8B-B14F-4D97-AF65-F5344CB8AC3E}">
        <p14:creationId xmlns:p14="http://schemas.microsoft.com/office/powerpoint/2010/main" val="1797157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E58A1-30A4-7040-931E-689AD975E40B}"/>
              </a:ext>
            </a:extLst>
          </p:cNvPr>
          <p:cNvSpPr>
            <a:spLocks noGrp="1"/>
          </p:cNvSpPr>
          <p:nvPr>
            <p:ph type="title"/>
          </p:nvPr>
        </p:nvSpPr>
        <p:spPr>
          <a:xfrm>
            <a:off x="1878606" y="-1506543"/>
            <a:ext cx="8761413" cy="6949399"/>
          </a:xfrm>
        </p:spPr>
        <p:txBody>
          <a:bodyPr/>
          <a:lstStyle/>
          <a:p>
            <a:pPr algn="ctr"/>
            <a:r>
              <a:rPr lang="bn-BD" sz="3600" b="1">
                <a:solidFill>
                  <a:srgbClr val="00B0F0"/>
                </a:solidFill>
              </a:rPr>
              <a:t>ন্যায়বিচার</a:t>
            </a:r>
            <a:br>
              <a:rPr lang="en-US" sz="3600" b="1">
                <a:solidFill>
                  <a:srgbClr val="00B0F0"/>
                </a:solidFill>
              </a:rPr>
            </a:br>
            <a:r>
              <a:rPr lang="en-US" sz="3600" b="1">
                <a:solidFill>
                  <a:srgbClr val="00B0F0"/>
                </a:solidFill>
              </a:rPr>
              <a:t>(Justice)</a:t>
            </a:r>
            <a:r>
              <a:rPr lang="bn-BD" sz="3600" b="1">
                <a:solidFill>
                  <a:srgbClr val="00B0F0"/>
                </a:solidFill>
              </a:rPr>
              <a:t> </a:t>
            </a:r>
            <a:br>
              <a:rPr lang="bn-BD" sz="3600" b="1">
                <a:solidFill>
                  <a:srgbClr val="00B0F0"/>
                </a:solidFill>
              </a:rPr>
            </a:br>
            <a:br>
              <a:rPr lang="bn-BD" sz="3600" b="1">
                <a:solidFill>
                  <a:srgbClr val="00B0F0"/>
                </a:solidFill>
              </a:rPr>
            </a:br>
            <a:endParaRPr lang="en-US"/>
          </a:p>
        </p:txBody>
      </p:sp>
      <p:sp>
        <p:nvSpPr>
          <p:cNvPr id="3" name="Content Placeholder 2">
            <a:extLst>
              <a:ext uri="{FF2B5EF4-FFF2-40B4-BE49-F238E27FC236}">
                <a16:creationId xmlns:a16="http://schemas.microsoft.com/office/drawing/2014/main" id="{BFA967CE-BD76-A248-9A14-BD852FB72ACC}"/>
              </a:ext>
            </a:extLst>
          </p:cNvPr>
          <p:cNvSpPr>
            <a:spLocks noGrp="1"/>
          </p:cNvSpPr>
          <p:nvPr>
            <p:ph idx="1"/>
          </p:nvPr>
        </p:nvSpPr>
        <p:spPr/>
        <p:txBody>
          <a:bodyPr>
            <a:normAutofit/>
          </a:bodyPr>
          <a:lstStyle/>
          <a:p>
            <a:r>
              <a:rPr lang="bn-IN" sz="3200">
                <a:solidFill>
                  <a:schemeClr val="accent5">
                    <a:lumMod val="75000"/>
                  </a:schemeClr>
                </a:solidFill>
              </a:rPr>
              <a:t>প্রস্তাবনায় নাগরিকদের জন্য ন্যায়বিচার প্রতিষ্ঠা করার কথা বলা হয়েছে। সেজন্য সামাজিক ক্ষেত্রে অস্পৃশ্যতার বিলুপ্তি, অনুন্নত শ্রেণীর জন্য বিশেষ সুযোগ সুবিধা, সমান কাজের জন্য সমান মজুরী, সার্বজনীন প্রাপ্তবয়স্কের ভোটাধিকারের স্বীকৃতি প্রদান করা হয়েছে।</a:t>
            </a:r>
            <a:endParaRPr lang="en-US" sz="3200"/>
          </a:p>
        </p:txBody>
      </p:sp>
    </p:spTree>
    <p:extLst>
      <p:ext uri="{BB962C8B-B14F-4D97-AF65-F5344CB8AC3E}">
        <p14:creationId xmlns:p14="http://schemas.microsoft.com/office/powerpoint/2010/main" val="143029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02CE0-11A2-4645-93A5-33491079F77E}"/>
              </a:ext>
            </a:extLst>
          </p:cNvPr>
          <p:cNvSpPr>
            <a:spLocks noGrp="1"/>
          </p:cNvSpPr>
          <p:nvPr>
            <p:ph type="title"/>
          </p:nvPr>
        </p:nvSpPr>
        <p:spPr>
          <a:xfrm>
            <a:off x="1402356" y="1097368"/>
            <a:ext cx="8761413" cy="1821981"/>
          </a:xfrm>
        </p:spPr>
        <p:txBody>
          <a:bodyPr/>
          <a:lstStyle/>
          <a:p>
            <a:pPr algn="ctr"/>
            <a:r>
              <a:rPr lang="bn-BD" sz="3600" b="1">
                <a:solidFill>
                  <a:srgbClr val="00B0F0"/>
                </a:solidFill>
              </a:rPr>
              <a:t>স্বাধীনতা</a:t>
            </a:r>
            <a:br>
              <a:rPr lang="en-US" sz="3600" b="1">
                <a:solidFill>
                  <a:srgbClr val="00B0F0"/>
                </a:solidFill>
              </a:rPr>
            </a:br>
            <a:r>
              <a:rPr lang="en-US" sz="3600" b="1">
                <a:solidFill>
                  <a:srgbClr val="00B0F0"/>
                </a:solidFill>
              </a:rPr>
              <a:t>(Liberty)</a:t>
            </a:r>
            <a:br>
              <a:rPr lang="bn-BD" sz="3600" b="1">
                <a:solidFill>
                  <a:srgbClr val="00B0F0"/>
                </a:solidFill>
              </a:rPr>
            </a:br>
            <a:r>
              <a:rPr lang="bn-BD" sz="3600" b="1">
                <a:solidFill>
                  <a:srgbClr val="00B0F0"/>
                </a:solidFill>
              </a:rPr>
              <a:t> </a:t>
            </a:r>
            <a:br>
              <a:rPr lang="bn-BD" sz="3600" b="1">
                <a:solidFill>
                  <a:srgbClr val="00B0F0"/>
                </a:solidFill>
              </a:rPr>
            </a:br>
            <a:endParaRPr lang="en-US"/>
          </a:p>
        </p:txBody>
      </p:sp>
      <p:sp>
        <p:nvSpPr>
          <p:cNvPr id="3" name="Content Placeholder 2">
            <a:extLst>
              <a:ext uri="{FF2B5EF4-FFF2-40B4-BE49-F238E27FC236}">
                <a16:creationId xmlns:a16="http://schemas.microsoft.com/office/drawing/2014/main" id="{A4DE501A-7B0C-A444-926D-C27B0BE412F5}"/>
              </a:ext>
            </a:extLst>
          </p:cNvPr>
          <p:cNvSpPr>
            <a:spLocks noGrp="1"/>
          </p:cNvSpPr>
          <p:nvPr>
            <p:ph idx="1"/>
          </p:nvPr>
        </p:nvSpPr>
        <p:spPr>
          <a:xfrm>
            <a:off x="1402356" y="2442688"/>
            <a:ext cx="8825659" cy="3952669"/>
          </a:xfrm>
        </p:spPr>
        <p:txBody>
          <a:bodyPr>
            <a:noAutofit/>
          </a:bodyPr>
          <a:lstStyle/>
          <a:p>
            <a:r>
              <a:rPr lang="bn-IN" sz="3200">
                <a:solidFill>
                  <a:schemeClr val="accent5">
                    <a:lumMod val="75000"/>
                  </a:schemeClr>
                </a:solidFill>
              </a:rPr>
              <a:t>প্রস্তাবনায় সকল নাগরিকদের জন্য চিন্তা, মতপ্রকাশ, বিশ্বাস, ধর্ম এবং উপাসনার স্বাধীনতার প্রতিশ্রুতি দেওয়া হয়েছে। </a:t>
            </a:r>
            <a:r>
              <a:rPr lang="bn-BD" sz="3200">
                <a:solidFill>
                  <a:schemeClr val="accent5">
                    <a:lumMod val="75000"/>
                  </a:schemeClr>
                </a:solidFill>
              </a:rPr>
              <a:t>“</a:t>
            </a:r>
            <a:r>
              <a:rPr lang="en-US" sz="3200">
                <a:solidFill>
                  <a:schemeClr val="accent5">
                    <a:lumMod val="75000"/>
                  </a:schemeClr>
                </a:solidFill>
              </a:rPr>
              <a:t>Our Constitution recognises liberty in its positive and comprehensive aspects.</a:t>
            </a:r>
            <a:r>
              <a:rPr lang="bn-BD" sz="3200">
                <a:solidFill>
                  <a:schemeClr val="accent5">
                    <a:lumMod val="75000"/>
                  </a:schemeClr>
                </a:solidFill>
              </a:rPr>
              <a:t>”</a:t>
            </a:r>
            <a:r>
              <a:rPr lang="en-US" sz="3200">
                <a:solidFill>
                  <a:schemeClr val="accent5">
                    <a:lumMod val="75000"/>
                  </a:schemeClr>
                </a:solidFill>
              </a:rPr>
              <a:t> </a:t>
            </a:r>
            <a:r>
              <a:rPr lang="bn-IN" sz="3200">
                <a:solidFill>
                  <a:schemeClr val="accent5">
                    <a:lumMod val="75000"/>
                  </a:schemeClr>
                </a:solidFill>
              </a:rPr>
              <a:t>এই উদ্দেশ্যে নাগরিকদের জন্য মৌলিক অধিকার স্বীকার করা হয়েছে এবং সেগুলোর সংরক্ষণের জন্য স্বাধীন বিভাগের ব্যবস্থা করা হয়েছে।</a:t>
            </a:r>
            <a:endParaRPr lang="en-US" sz="3200">
              <a:solidFill>
                <a:schemeClr val="accent5">
                  <a:lumMod val="75000"/>
                </a:schemeClr>
              </a:solidFill>
            </a:endParaRPr>
          </a:p>
        </p:txBody>
      </p:sp>
    </p:spTree>
    <p:extLst>
      <p:ext uri="{BB962C8B-B14F-4D97-AF65-F5344CB8AC3E}">
        <p14:creationId xmlns:p14="http://schemas.microsoft.com/office/powerpoint/2010/main" val="424679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5BD68-2DDD-7F42-B493-5AF81C69A16B}"/>
              </a:ext>
            </a:extLst>
          </p:cNvPr>
          <p:cNvSpPr>
            <a:spLocks noGrp="1"/>
          </p:cNvSpPr>
          <p:nvPr>
            <p:ph type="title"/>
          </p:nvPr>
        </p:nvSpPr>
        <p:spPr>
          <a:xfrm>
            <a:off x="1154954" y="973668"/>
            <a:ext cx="8761413" cy="1277696"/>
          </a:xfrm>
        </p:spPr>
        <p:txBody>
          <a:bodyPr/>
          <a:lstStyle/>
          <a:p>
            <a:pPr algn="ctr"/>
            <a:r>
              <a:rPr lang="bn-BD" b="1">
                <a:solidFill>
                  <a:srgbClr val="00B0F0"/>
                </a:solidFill>
              </a:rPr>
              <a:t>সাম্য </a:t>
            </a:r>
            <a:br>
              <a:rPr lang="bn-BD" b="1">
                <a:solidFill>
                  <a:srgbClr val="00B0F0"/>
                </a:solidFill>
              </a:rPr>
            </a:br>
            <a:r>
              <a:rPr lang="bn-BD" b="1">
                <a:solidFill>
                  <a:srgbClr val="00B0F0"/>
                </a:solidFill>
              </a:rPr>
              <a:t>( Equality)</a:t>
            </a:r>
            <a:br>
              <a:rPr lang="bn-BD" sz="3600" b="1">
                <a:solidFill>
                  <a:srgbClr val="00B0F0"/>
                </a:solidFill>
              </a:rPr>
            </a:br>
            <a:endParaRPr lang="en-US"/>
          </a:p>
        </p:txBody>
      </p:sp>
      <p:sp>
        <p:nvSpPr>
          <p:cNvPr id="3" name="Content Placeholder 2">
            <a:extLst>
              <a:ext uri="{FF2B5EF4-FFF2-40B4-BE49-F238E27FC236}">
                <a16:creationId xmlns:a16="http://schemas.microsoft.com/office/drawing/2014/main" id="{58024F81-EDB1-914E-9E63-3E344F7E21EE}"/>
              </a:ext>
            </a:extLst>
          </p:cNvPr>
          <p:cNvSpPr>
            <a:spLocks noGrp="1"/>
          </p:cNvSpPr>
          <p:nvPr>
            <p:ph idx="1"/>
          </p:nvPr>
        </p:nvSpPr>
        <p:spPr/>
        <p:txBody>
          <a:bodyPr>
            <a:normAutofit/>
          </a:bodyPr>
          <a:lstStyle/>
          <a:p>
            <a:r>
              <a:rPr lang="bn-IN" sz="3600">
                <a:solidFill>
                  <a:schemeClr val="accent5">
                    <a:lumMod val="75000"/>
                  </a:schemeClr>
                </a:solidFill>
              </a:rPr>
              <a:t>সাম্য ছাড়া গণতন্ত্র ও স্বাধীনতা অর্থহীন। সমাজে বিশেষ সুযোগ সুবিধার ব্যবস্থা থাকলে জনগণের স্বাধীনতার অস্তিত্ব অসম্ভব। তাই প্রস্তাবনায় মর্যাদা ও সুযোগ সুবিধার সমতার প্রস্তাব করা হয়েছে।</a:t>
            </a:r>
            <a:endParaRPr lang="en-US" sz="3600">
              <a:solidFill>
                <a:schemeClr val="accent5">
                  <a:lumMod val="75000"/>
                </a:schemeClr>
              </a:solidFill>
            </a:endParaRPr>
          </a:p>
        </p:txBody>
      </p:sp>
    </p:spTree>
    <p:extLst>
      <p:ext uri="{BB962C8B-B14F-4D97-AF65-F5344CB8AC3E}">
        <p14:creationId xmlns:p14="http://schemas.microsoft.com/office/powerpoint/2010/main" val="3415695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6A486-F7B3-4940-817E-24B3CD67F6DC}"/>
              </a:ext>
            </a:extLst>
          </p:cNvPr>
          <p:cNvSpPr>
            <a:spLocks noGrp="1"/>
          </p:cNvSpPr>
          <p:nvPr>
            <p:ph type="title"/>
          </p:nvPr>
        </p:nvSpPr>
        <p:spPr>
          <a:xfrm>
            <a:off x="1715293" y="744820"/>
            <a:ext cx="8761413" cy="838557"/>
          </a:xfrm>
        </p:spPr>
        <p:txBody>
          <a:bodyPr/>
          <a:lstStyle/>
          <a:p>
            <a:pPr algn="ctr"/>
            <a:r>
              <a:rPr lang="bn-BD" sz="3600" b="1">
                <a:solidFill>
                  <a:srgbClr val="00B0F0"/>
                </a:solidFill>
              </a:rPr>
              <a:t>সৌভাতৃত্ব</a:t>
            </a:r>
            <a:br>
              <a:rPr lang="en-US" sz="3600" b="1">
                <a:solidFill>
                  <a:srgbClr val="00B0F0"/>
                </a:solidFill>
              </a:rPr>
            </a:br>
            <a:r>
              <a:rPr lang="en-US" sz="3600" b="1">
                <a:solidFill>
                  <a:srgbClr val="00B0F0"/>
                </a:solidFill>
              </a:rPr>
              <a:t>(Fraternity)</a:t>
            </a:r>
            <a:endParaRPr lang="en-US"/>
          </a:p>
        </p:txBody>
      </p:sp>
      <p:sp>
        <p:nvSpPr>
          <p:cNvPr id="3" name="Content Placeholder 2">
            <a:extLst>
              <a:ext uri="{FF2B5EF4-FFF2-40B4-BE49-F238E27FC236}">
                <a16:creationId xmlns:a16="http://schemas.microsoft.com/office/drawing/2014/main" id="{4E68E058-9556-2F4F-8BDD-13A26927C43A}"/>
              </a:ext>
            </a:extLst>
          </p:cNvPr>
          <p:cNvSpPr>
            <a:spLocks noGrp="1"/>
          </p:cNvSpPr>
          <p:nvPr>
            <p:ph idx="1"/>
          </p:nvPr>
        </p:nvSpPr>
        <p:spPr/>
        <p:txBody>
          <a:bodyPr>
            <a:noAutofit/>
          </a:bodyPr>
          <a:lstStyle/>
          <a:p>
            <a:r>
              <a:rPr lang="bn-IN" sz="3200">
                <a:solidFill>
                  <a:schemeClr val="accent5">
                    <a:lumMod val="75000"/>
                  </a:schemeClr>
                </a:solidFill>
              </a:rPr>
              <a:t>প্রস্তাবনার শেষে ব্যক্তির মর্যাদা এবং জাতীয় ঐক্য ও সংহতি রক্ষার জন্য সকল নাগরিকের মধ্যে ভাতৃত্ববোধ সৃষ্টির কথা বলা হয়েছে। ডঃ আম্বেদকরের মতে ভারতীয়দের মধ্যে সহমর্মিতা, আমরা এক জাতি, এক প্রাণ- এই বোধই হল সৌভাতৃত্ব। এই নীতির মাধ্যমে সমাজে ঐক্য ও সংহতির সৃষ্টি হয়।</a:t>
            </a:r>
            <a:endParaRPr lang="en-US" sz="3200">
              <a:solidFill>
                <a:schemeClr val="accent5">
                  <a:lumMod val="75000"/>
                </a:schemeClr>
              </a:solidFill>
            </a:endParaRPr>
          </a:p>
        </p:txBody>
      </p:sp>
    </p:spTree>
    <p:extLst>
      <p:ext uri="{BB962C8B-B14F-4D97-AF65-F5344CB8AC3E}">
        <p14:creationId xmlns:p14="http://schemas.microsoft.com/office/powerpoint/2010/main" val="1537791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34CCF-354E-BC41-9D18-2411068AAB03}"/>
              </a:ext>
            </a:extLst>
          </p:cNvPr>
          <p:cNvSpPr>
            <a:spLocks noGrp="1"/>
          </p:cNvSpPr>
          <p:nvPr>
            <p:ph type="title"/>
          </p:nvPr>
        </p:nvSpPr>
        <p:spPr/>
        <p:txBody>
          <a:bodyPr/>
          <a:lstStyle/>
          <a:p>
            <a:pPr algn="ctr"/>
            <a:r>
              <a:rPr lang="bn-BD" sz="4800" b="1">
                <a:solidFill>
                  <a:srgbClr val="FFFF00"/>
                </a:solidFill>
              </a:rPr>
              <a:t>মূল্যায়ন </a:t>
            </a:r>
            <a:endParaRPr lang="en-US" sz="4800" b="1">
              <a:solidFill>
                <a:srgbClr val="FFFF00"/>
              </a:solidFill>
            </a:endParaRPr>
          </a:p>
        </p:txBody>
      </p:sp>
      <p:sp>
        <p:nvSpPr>
          <p:cNvPr id="3" name="Content Placeholder 2">
            <a:extLst>
              <a:ext uri="{FF2B5EF4-FFF2-40B4-BE49-F238E27FC236}">
                <a16:creationId xmlns:a16="http://schemas.microsoft.com/office/drawing/2014/main" id="{7D7075B3-DD89-AB4F-B1A3-B01396A9B5D4}"/>
              </a:ext>
            </a:extLst>
          </p:cNvPr>
          <p:cNvSpPr>
            <a:spLocks noGrp="1"/>
          </p:cNvSpPr>
          <p:nvPr>
            <p:ph idx="1"/>
          </p:nvPr>
        </p:nvSpPr>
        <p:spPr/>
        <p:txBody>
          <a:bodyPr>
            <a:normAutofit fontScale="92500" lnSpcReduction="10000"/>
          </a:bodyPr>
          <a:lstStyle/>
          <a:p>
            <a:r>
              <a:rPr lang="bn-BD" sz="3200">
                <a:solidFill>
                  <a:schemeClr val="accent5">
                    <a:lumMod val="75000"/>
                  </a:schemeClr>
                </a:solidFill>
              </a:rPr>
              <a:t>ভারতের সংবিধানের মহান আদর্শ ও দর্শন প্রস্তাবনার মাধ্যমে প্রতিপন্ন হয়েছে।ভারতের প্রাক্তন প্রধান বিচারপতি P.B. Gajendragadkar এর মতে প্রস্তাবনা নিজে নিজেই যেমন ক্ষমতার উৎস নয়, তেমনি আদর্শ বাস্তবায়নের পদ্ধতি নয়। এ ক্ষেত্রে সংশ্লিষ্ট সকলের দায়িত্ব ও কর্তব্য রয়েছে। প্রস্তাবনায় উল্লিখিত দর্শন ও আদর্শগুলিকে বাস্তবায়ন করার জন্য উপযুক্ত আর্থ-রাজনৈতিক কাঠামো গড়ে তোলা দরকার। </a:t>
            </a:r>
            <a:endParaRPr lang="en-US" sz="3200">
              <a:solidFill>
                <a:schemeClr val="accent5">
                  <a:lumMod val="75000"/>
                </a:schemeClr>
              </a:solidFill>
            </a:endParaRPr>
          </a:p>
        </p:txBody>
      </p:sp>
    </p:spTree>
    <p:extLst>
      <p:ext uri="{BB962C8B-B14F-4D97-AF65-F5344CB8AC3E}">
        <p14:creationId xmlns:p14="http://schemas.microsoft.com/office/powerpoint/2010/main" val="1194605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D2C145-E2A7-6240-946A-35A2B05EF398}"/>
              </a:ext>
            </a:extLst>
          </p:cNvPr>
          <p:cNvSpPr>
            <a:spLocks noGrp="1"/>
          </p:cNvSpPr>
          <p:nvPr>
            <p:ph type="ctrTitle"/>
          </p:nvPr>
        </p:nvSpPr>
        <p:spPr/>
        <p:txBody>
          <a:bodyPr/>
          <a:lstStyle/>
          <a:p>
            <a:pPr algn="ctr"/>
            <a:r>
              <a:rPr lang="bn-BD" sz="9600" b="1" i="1">
                <a:solidFill>
                  <a:srgbClr val="00B050"/>
                </a:solidFill>
                <a:latin typeface="Arial Black" panose="020B0604020202020204" pitchFamily="34" charset="0"/>
              </a:rPr>
              <a:t>ধন্যবাদ</a:t>
            </a:r>
            <a:r>
              <a:rPr lang="bn-BD"/>
              <a:t> </a:t>
            </a:r>
            <a:endParaRPr lang="en-US"/>
          </a:p>
        </p:txBody>
      </p:sp>
      <p:sp>
        <p:nvSpPr>
          <p:cNvPr id="6" name="Text Placeholder 5">
            <a:extLst>
              <a:ext uri="{FF2B5EF4-FFF2-40B4-BE49-F238E27FC236}">
                <a16:creationId xmlns:a16="http://schemas.microsoft.com/office/drawing/2014/main" id="{80A8A147-02AC-234D-8E98-77327E31844E}"/>
              </a:ext>
            </a:extLst>
          </p:cNvPr>
          <p:cNvSpPr>
            <a:spLocks noGrp="1"/>
          </p:cNvSpPr>
          <p:nvPr>
            <p:ph type="subTitle" idx="1"/>
          </p:nvPr>
        </p:nvSpPr>
        <p:spPr>
          <a:xfrm rot="10628761">
            <a:off x="4278756" y="8645164"/>
            <a:ext cx="7881425" cy="1166313"/>
          </a:xfrm>
        </p:spPr>
        <p:txBody>
          <a:bodyPr/>
          <a:lstStyle/>
          <a:p>
            <a:endParaRPr lang="en-US"/>
          </a:p>
        </p:txBody>
      </p:sp>
    </p:spTree>
    <p:extLst>
      <p:ext uri="{BB962C8B-B14F-4D97-AF65-F5344CB8AC3E}">
        <p14:creationId xmlns:p14="http://schemas.microsoft.com/office/powerpoint/2010/main" val="358919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8602E-B0CE-C04E-A21B-A459F0DBAA83}"/>
              </a:ext>
            </a:extLst>
          </p:cNvPr>
          <p:cNvSpPr>
            <a:spLocks noGrp="1"/>
          </p:cNvSpPr>
          <p:nvPr>
            <p:ph type="title"/>
          </p:nvPr>
        </p:nvSpPr>
        <p:spPr/>
        <p:txBody>
          <a:bodyPr/>
          <a:lstStyle/>
          <a:p>
            <a:pPr algn="ctr"/>
            <a:r>
              <a:rPr lang="en-US" b="1">
                <a:solidFill>
                  <a:srgbClr val="FFFF00"/>
                </a:solidFill>
              </a:rPr>
              <a:t>প্রস্তাবনা কী ?</a:t>
            </a:r>
            <a:r>
              <a:rPr lang="bn-BD">
                <a:solidFill>
                  <a:srgbClr val="FFFF00"/>
                </a:solidFill>
              </a:rPr>
              <a:t> </a:t>
            </a:r>
            <a:br>
              <a:rPr lang="en-US">
                <a:solidFill>
                  <a:srgbClr val="FFFF00"/>
                </a:solidFill>
              </a:rPr>
            </a:br>
            <a:r>
              <a:rPr lang="en-US">
                <a:solidFill>
                  <a:srgbClr val="FFFF00"/>
                </a:solidFill>
              </a:rPr>
              <a:t>What is Preamble?</a:t>
            </a:r>
            <a:endParaRPr lang="en-US"/>
          </a:p>
        </p:txBody>
      </p:sp>
      <p:sp>
        <p:nvSpPr>
          <p:cNvPr id="3" name="Content Placeholder 2">
            <a:extLst>
              <a:ext uri="{FF2B5EF4-FFF2-40B4-BE49-F238E27FC236}">
                <a16:creationId xmlns:a16="http://schemas.microsoft.com/office/drawing/2014/main" id="{94573710-1941-FC47-8B7A-00CC70C81BEB}"/>
              </a:ext>
            </a:extLst>
          </p:cNvPr>
          <p:cNvSpPr>
            <a:spLocks noGrp="1"/>
          </p:cNvSpPr>
          <p:nvPr>
            <p:ph idx="1"/>
          </p:nvPr>
        </p:nvSpPr>
        <p:spPr/>
        <p:txBody>
          <a:bodyPr/>
          <a:lstStyle/>
          <a:p>
            <a:r>
              <a:rPr lang="bn-IN">
                <a:solidFill>
                  <a:srgbClr val="0070C0"/>
                </a:solidFill>
              </a:rPr>
              <a:t> প্রস্তাবনা হল সংবিধানের মুখবন্ধ। যেরকম কোনো গ্রন্থের শুরুতে একটি ভূমিকা থাকে, যেখান থেকে ওই গ্রন্থটিতে কোন বিষয়ের আলোচনা আছে সেটা সম্পর্কে আগাম আভাস দেয়, ঠিক তেমনি ভারতের সংবিধানের প্রস্তাবনা ভারতের সংবিধানে কোন বিষয় আলোচনা রয়েছে বা ভারতের শাসনব্যবস্থা কেমন সেটা সম্পর্কে আগাম আভাস দেয়।</a:t>
            </a:r>
            <a:r>
              <a:rPr lang="en-US">
                <a:solidFill>
                  <a:srgbClr val="0070C0"/>
                </a:solidFill>
              </a:rPr>
              <a:t> </a:t>
            </a:r>
            <a:r>
              <a:rPr lang="bn-IN">
                <a:solidFill>
                  <a:srgbClr val="0070C0"/>
                </a:solidFill>
              </a:rPr>
              <a:t>আমেরিকার সংবিধানেই সর্বপ্রথম সংবিধানের সঙ্গে একটি প্রস্তাবনা সংযুক্ত করা হয়।           </a:t>
            </a:r>
            <a:endParaRPr lang="en-US">
              <a:solidFill>
                <a:srgbClr val="0070C0"/>
              </a:solidFill>
            </a:endParaRPr>
          </a:p>
          <a:p>
            <a:r>
              <a:rPr lang="bn-IN">
                <a:solidFill>
                  <a:srgbClr val="0070C0"/>
                </a:solidFill>
              </a:rPr>
              <a:t>ভারতের সংবিধান জওহরলাল নেহেরুর উদ্দেশ্যসংক্রান্ত প্রস্তাবের উপর ভিত্তি করে রচিত হয়েছিল। উদ্দেশ্যসংক্রান্ত ওই প্রস্তাবে গণসার্বভৌমত্ব, ভারতের স্বাধীনতা ও সার্বভৌমত্ব, সামাজিক, অর্থনৈতিক ও রাজনৈতিক ন্যায়, মর্যাদা, সুযোগ-সুবিধা ও আইনের ক্ষেত্রে সমতা, চিন্তা, মতামত প্রকাশ, বিশ্বাস, উপাসনা প্রভৃতির স্বাধীনতা ইত্যাদি আদর্শের কথা বলা হয়েছিল। প্রধানত এইসব আদর্শের কথাই সংবিধানের প্রস্তাবনায় বলা আছে।</a:t>
            </a:r>
            <a:endParaRPr lang="en-US">
              <a:solidFill>
                <a:srgbClr val="0070C0"/>
              </a:solidFill>
            </a:endParaRPr>
          </a:p>
        </p:txBody>
      </p:sp>
    </p:spTree>
    <p:extLst>
      <p:ext uri="{BB962C8B-B14F-4D97-AF65-F5344CB8AC3E}">
        <p14:creationId xmlns:p14="http://schemas.microsoft.com/office/powerpoint/2010/main" val="4247999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368A7-9CE3-FE4D-84C8-1B88B0FEAABC}"/>
              </a:ext>
            </a:extLst>
          </p:cNvPr>
          <p:cNvSpPr>
            <a:spLocks noGrp="1"/>
          </p:cNvSpPr>
          <p:nvPr>
            <p:ph type="title"/>
          </p:nvPr>
        </p:nvSpPr>
        <p:spPr/>
        <p:txBody>
          <a:bodyPr/>
          <a:lstStyle/>
          <a:p>
            <a:pPr algn="ctr"/>
            <a:r>
              <a:rPr lang="en-US" sz="4400" b="1">
                <a:solidFill>
                  <a:srgbClr val="FFFF00"/>
                </a:solidFill>
              </a:rPr>
              <a:t>ভারতীয় সংবিধানের প্রস্তাবনা</a:t>
            </a:r>
            <a:br>
              <a:rPr lang="en-US" sz="4400" b="1">
                <a:solidFill>
                  <a:srgbClr val="FFFF00"/>
                </a:solidFill>
              </a:rPr>
            </a:br>
            <a:r>
              <a:rPr lang="en-US" b="1">
                <a:solidFill>
                  <a:srgbClr val="FFFF00"/>
                </a:solidFill>
              </a:rPr>
              <a:t>(Preamble of Indian Constitution)</a:t>
            </a:r>
          </a:p>
        </p:txBody>
      </p:sp>
      <p:sp>
        <p:nvSpPr>
          <p:cNvPr id="3" name="Content Placeholder 2">
            <a:extLst>
              <a:ext uri="{FF2B5EF4-FFF2-40B4-BE49-F238E27FC236}">
                <a16:creationId xmlns:a16="http://schemas.microsoft.com/office/drawing/2014/main" id="{D209E0EA-ED16-494F-97C0-8CFB2063F7AF}"/>
              </a:ext>
            </a:extLst>
          </p:cNvPr>
          <p:cNvSpPr>
            <a:spLocks noGrp="1"/>
          </p:cNvSpPr>
          <p:nvPr>
            <p:ph sz="half" idx="1"/>
          </p:nvPr>
        </p:nvSpPr>
        <p:spPr/>
        <p:txBody>
          <a:bodyPr>
            <a:normAutofit fontScale="77500" lnSpcReduction="20000"/>
          </a:bodyPr>
          <a:lstStyle/>
          <a:p>
            <a:pPr marL="0" indent="0">
              <a:buNone/>
            </a:pPr>
            <a:r>
              <a:rPr lang="bn-BD">
                <a:solidFill>
                  <a:srgbClr val="002060"/>
                </a:solidFill>
              </a:rPr>
              <a:t>“</a:t>
            </a:r>
            <a:r>
              <a:rPr lang="en-US">
                <a:solidFill>
                  <a:srgbClr val="002060"/>
                </a:solidFill>
              </a:rPr>
              <a:t>WE, THE PEOPLE OF INDIA, having solemnly resolved to constitute India into a SOVEREIGN SOCIALIST SECULAR DEMOCRATIC REPUBLIC and to secure to all its citizens:</a:t>
            </a:r>
          </a:p>
          <a:p>
            <a:pPr marL="0" indent="0">
              <a:buNone/>
            </a:pPr>
            <a:r>
              <a:rPr lang="en-US">
                <a:solidFill>
                  <a:srgbClr val="002060"/>
                </a:solidFill>
              </a:rPr>
              <a:t>      JUSTICE, social, economic and political;</a:t>
            </a:r>
          </a:p>
          <a:p>
            <a:pPr marL="0" indent="0">
              <a:buNone/>
            </a:pPr>
            <a:r>
              <a:rPr lang="en-US">
                <a:solidFill>
                  <a:srgbClr val="002060"/>
                </a:solidFill>
              </a:rPr>
              <a:t>      LIBERTY of thought, expression, belief, faith and worship;</a:t>
            </a:r>
          </a:p>
          <a:p>
            <a:pPr marL="0" indent="0">
              <a:buNone/>
            </a:pPr>
            <a:r>
              <a:rPr lang="en-US">
                <a:solidFill>
                  <a:srgbClr val="002060"/>
                </a:solidFill>
              </a:rPr>
              <a:t>      EQUALITY of status and of opportunity;</a:t>
            </a:r>
          </a:p>
          <a:p>
            <a:pPr marL="0" indent="0">
              <a:buNone/>
            </a:pPr>
            <a:r>
              <a:rPr lang="en-US">
                <a:solidFill>
                  <a:srgbClr val="002060"/>
                </a:solidFill>
              </a:rPr>
              <a:t> and to promote among them all</a:t>
            </a:r>
          </a:p>
          <a:p>
            <a:pPr marL="0" indent="0">
              <a:buNone/>
            </a:pPr>
            <a:r>
              <a:rPr lang="en-US">
                <a:solidFill>
                  <a:srgbClr val="002060"/>
                </a:solidFill>
              </a:rPr>
              <a:t>      FRATERNITY assuring the dignity of the individual and the unity and integrity of the Nation;</a:t>
            </a:r>
          </a:p>
          <a:p>
            <a:pPr marL="0" indent="0">
              <a:buNone/>
            </a:pPr>
            <a:r>
              <a:rPr lang="en-US">
                <a:solidFill>
                  <a:srgbClr val="002060"/>
                </a:solidFill>
              </a:rPr>
              <a:t>IN OUR CONSTITUENT ASSEMBLY this twenty-sixth day of November, 1949, do HEREBY ADOPT, ENACT AND GIVE TO OURSELVES THIS CONSTITUTION.</a:t>
            </a:r>
            <a:r>
              <a:rPr lang="bn-BD">
                <a:solidFill>
                  <a:srgbClr val="002060"/>
                </a:solidFill>
              </a:rPr>
              <a:t>”</a:t>
            </a:r>
            <a:endParaRPr lang="en-US">
              <a:solidFill>
                <a:srgbClr val="002060"/>
              </a:solidFill>
            </a:endParaRPr>
          </a:p>
        </p:txBody>
      </p:sp>
      <p:sp>
        <p:nvSpPr>
          <p:cNvPr id="5" name="Content Placeholder 4">
            <a:extLst>
              <a:ext uri="{FF2B5EF4-FFF2-40B4-BE49-F238E27FC236}">
                <a16:creationId xmlns:a16="http://schemas.microsoft.com/office/drawing/2014/main" id="{FF2027DE-16E3-7B46-AECA-32641EB209B7}"/>
              </a:ext>
            </a:extLst>
          </p:cNvPr>
          <p:cNvSpPr>
            <a:spLocks noGrp="1"/>
          </p:cNvSpPr>
          <p:nvPr>
            <p:ph sz="half" idx="2"/>
          </p:nvPr>
        </p:nvSpPr>
        <p:spPr/>
        <p:txBody>
          <a:bodyPr>
            <a:normAutofit fontScale="77500" lnSpcReduction="20000"/>
          </a:bodyPr>
          <a:lstStyle/>
          <a:p>
            <a:pPr marL="0" indent="0">
              <a:buNone/>
            </a:pPr>
            <a:r>
              <a:rPr lang="bn-BD">
                <a:solidFill>
                  <a:srgbClr val="002060"/>
                </a:solidFill>
              </a:rPr>
              <a:t>   “</a:t>
            </a:r>
            <a:r>
              <a:rPr lang="bn-IN">
                <a:solidFill>
                  <a:srgbClr val="002060"/>
                </a:solidFill>
              </a:rPr>
              <a:t>আমরা ভারতের জনগণ, ভারতকে একটি সার্বভৌম, সমাজতান্ত্রিক, ধর্মনিরপেক্ষ, গণতান্ত্রিক, সাধারণতন্ত্র রুপে গড়ে তুলতে সত্যনিষ্ঠার সঙ্গে শপথ গ্রহণ করছি এবং তার সকল নাগরিক যাতে: </a:t>
            </a:r>
            <a:endParaRPr lang="bn-BD">
              <a:solidFill>
                <a:srgbClr val="002060"/>
              </a:solidFill>
            </a:endParaRPr>
          </a:p>
          <a:p>
            <a:pPr marL="0" indent="0">
              <a:buNone/>
            </a:pPr>
            <a:r>
              <a:rPr lang="bn-BD">
                <a:solidFill>
                  <a:srgbClr val="002060"/>
                </a:solidFill>
              </a:rPr>
              <a:t> </a:t>
            </a:r>
            <a:r>
              <a:rPr lang="bn-IN">
                <a:solidFill>
                  <a:srgbClr val="002060"/>
                </a:solidFill>
              </a:rPr>
              <a:t>সামাজিক, অর্থনৈতিক ও রাজনৈতিক ন্যায়বিচার; </a:t>
            </a:r>
            <a:endParaRPr lang="bn-BD">
              <a:solidFill>
                <a:srgbClr val="002060"/>
              </a:solidFill>
            </a:endParaRPr>
          </a:p>
          <a:p>
            <a:pPr marL="0" indent="0">
              <a:buNone/>
            </a:pPr>
            <a:r>
              <a:rPr lang="bn-BD">
                <a:solidFill>
                  <a:srgbClr val="002060"/>
                </a:solidFill>
              </a:rPr>
              <a:t> </a:t>
            </a:r>
            <a:r>
              <a:rPr lang="bn-IN">
                <a:solidFill>
                  <a:srgbClr val="002060"/>
                </a:solidFill>
              </a:rPr>
              <a:t>চিন্তা, মতপ্রকাশ, বিশ্বাস, ধর্ম এবং উপাসনার স্বাধীনতা;</a:t>
            </a:r>
            <a:endParaRPr lang="bn-BD">
              <a:solidFill>
                <a:srgbClr val="002060"/>
              </a:solidFill>
            </a:endParaRPr>
          </a:p>
          <a:p>
            <a:pPr marL="0" indent="0">
              <a:buNone/>
            </a:pPr>
            <a:r>
              <a:rPr lang="bn-BD">
                <a:solidFill>
                  <a:srgbClr val="002060"/>
                </a:solidFill>
              </a:rPr>
              <a:t> মর্যাদা ও সুযোগ-সুবিধার সমতা সৃষ্টি </a:t>
            </a:r>
            <a:r>
              <a:rPr lang="bn-IN">
                <a:solidFill>
                  <a:srgbClr val="002060"/>
                </a:solidFill>
              </a:rPr>
              <a:t>এবং </a:t>
            </a:r>
            <a:endParaRPr lang="bn-BD">
              <a:solidFill>
                <a:srgbClr val="002060"/>
              </a:solidFill>
            </a:endParaRPr>
          </a:p>
          <a:p>
            <a:pPr marL="0" indent="0">
              <a:buNone/>
            </a:pPr>
            <a:r>
              <a:rPr lang="bn-BD">
                <a:solidFill>
                  <a:srgbClr val="002060"/>
                </a:solidFill>
              </a:rPr>
              <a:t> </a:t>
            </a:r>
            <a:r>
              <a:rPr lang="bn-IN">
                <a:solidFill>
                  <a:srgbClr val="002060"/>
                </a:solidFill>
              </a:rPr>
              <a:t>তাদের সকলের  মধ্যে </a:t>
            </a:r>
            <a:r>
              <a:rPr lang="bn-BD">
                <a:solidFill>
                  <a:srgbClr val="002060"/>
                </a:solidFill>
              </a:rPr>
              <a:t>ব্যক্তির মর্যাদা </a:t>
            </a:r>
            <a:r>
              <a:rPr lang="bn-IN">
                <a:solidFill>
                  <a:srgbClr val="002060"/>
                </a:solidFill>
              </a:rPr>
              <a:t>ও জাতীয় ঐক্য এবং সংহতি সুনিশ্চিত </a:t>
            </a:r>
            <a:r>
              <a:rPr lang="bn-BD">
                <a:solidFill>
                  <a:srgbClr val="002060"/>
                </a:solidFill>
              </a:rPr>
              <a:t>করার জন্য সৌভাতৃত্বের ভাব</a:t>
            </a:r>
            <a:r>
              <a:rPr lang="bn-IN">
                <a:solidFill>
                  <a:srgbClr val="002060"/>
                </a:solidFill>
              </a:rPr>
              <a:t> গড়ে </a:t>
            </a:r>
            <a:r>
              <a:rPr lang="bn-BD">
                <a:solidFill>
                  <a:srgbClr val="002060"/>
                </a:solidFill>
              </a:rPr>
              <a:t>উঠে, তার জন্য</a:t>
            </a:r>
            <a:r>
              <a:rPr lang="bn-IN">
                <a:solidFill>
                  <a:srgbClr val="002060"/>
                </a:solidFill>
              </a:rPr>
              <a:t>; </a:t>
            </a:r>
            <a:endParaRPr lang="bn-BD">
              <a:solidFill>
                <a:srgbClr val="002060"/>
              </a:solidFill>
            </a:endParaRPr>
          </a:p>
          <a:p>
            <a:pPr marL="0" indent="0">
              <a:buNone/>
            </a:pPr>
            <a:r>
              <a:rPr lang="bn-BD">
                <a:solidFill>
                  <a:srgbClr val="002060"/>
                </a:solidFill>
              </a:rPr>
              <a:t>      </a:t>
            </a:r>
            <a:r>
              <a:rPr lang="bn-IN">
                <a:solidFill>
                  <a:srgbClr val="002060"/>
                </a:solidFill>
              </a:rPr>
              <a:t>আমাদের গণপরিষদে, আজ, 1949 সালের 26 নভেম্বর, এতদ্বারা এই সংবিধান গ্রহণ করছি, বিধিবদ্ধ করছি এবং নিজেদের অর্পণ করছি।</a:t>
            </a:r>
            <a:r>
              <a:rPr lang="bn-BD">
                <a:solidFill>
                  <a:srgbClr val="002060"/>
                </a:solidFill>
              </a:rPr>
              <a:t>”</a:t>
            </a:r>
            <a:endParaRPr lang="en-US">
              <a:solidFill>
                <a:srgbClr val="002060"/>
              </a:solidFill>
            </a:endParaRPr>
          </a:p>
        </p:txBody>
      </p:sp>
    </p:spTree>
    <p:extLst>
      <p:ext uri="{BB962C8B-B14F-4D97-AF65-F5344CB8AC3E}">
        <p14:creationId xmlns:p14="http://schemas.microsoft.com/office/powerpoint/2010/main" val="89284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A8B45-1C7D-C64E-9749-7DD047ED1D75}"/>
              </a:ext>
            </a:extLst>
          </p:cNvPr>
          <p:cNvSpPr>
            <a:spLocks noGrp="1"/>
          </p:cNvSpPr>
          <p:nvPr>
            <p:ph type="title"/>
          </p:nvPr>
        </p:nvSpPr>
        <p:spPr/>
        <p:txBody>
          <a:bodyPr anchor="ctr"/>
          <a:lstStyle/>
          <a:p>
            <a:pPr algn="ctr"/>
            <a:r>
              <a:rPr lang="bn-BD" sz="4800" b="1">
                <a:solidFill>
                  <a:srgbClr val="FFFF00"/>
                </a:solidFill>
              </a:rPr>
              <a:t>ভারতের সংবিধানের প্রস্তাবনায় উল্লিখিত গুরুত্বপূর্ণ শব্দসমূহ </a:t>
            </a:r>
            <a:r>
              <a:rPr lang="bn-BD" sz="4800">
                <a:solidFill>
                  <a:srgbClr val="FFFF00"/>
                </a:solidFill>
              </a:rPr>
              <a:t> </a:t>
            </a:r>
            <a:endParaRPr lang="en-US" sz="4800">
              <a:solidFill>
                <a:srgbClr val="FFFF00"/>
              </a:solidFill>
            </a:endParaRPr>
          </a:p>
        </p:txBody>
      </p:sp>
      <p:sp>
        <p:nvSpPr>
          <p:cNvPr id="3" name="Content Placeholder 2">
            <a:extLst>
              <a:ext uri="{FF2B5EF4-FFF2-40B4-BE49-F238E27FC236}">
                <a16:creationId xmlns:a16="http://schemas.microsoft.com/office/drawing/2014/main" id="{73D8A676-952F-C44B-9DCC-1EED5841FFF0}"/>
              </a:ext>
            </a:extLst>
          </p:cNvPr>
          <p:cNvSpPr>
            <a:spLocks noGrp="1"/>
          </p:cNvSpPr>
          <p:nvPr>
            <p:ph sz="half" idx="1"/>
          </p:nvPr>
        </p:nvSpPr>
        <p:spPr/>
        <p:txBody>
          <a:bodyPr>
            <a:normAutofit fontScale="92500" lnSpcReduction="10000"/>
          </a:bodyPr>
          <a:lstStyle/>
          <a:p>
            <a:r>
              <a:rPr lang="bn-BD" sz="3600" b="1">
                <a:solidFill>
                  <a:srgbClr val="00B0F0"/>
                </a:solidFill>
              </a:rPr>
              <a:t>আমরা, ভারতের জনগণ </a:t>
            </a:r>
          </a:p>
          <a:p>
            <a:r>
              <a:rPr lang="bn-BD" sz="3600" b="1">
                <a:solidFill>
                  <a:srgbClr val="00B0F0"/>
                </a:solidFill>
              </a:rPr>
              <a:t>সার্বভৌম </a:t>
            </a:r>
          </a:p>
          <a:p>
            <a:r>
              <a:rPr lang="bn-BD" sz="3600" b="1">
                <a:solidFill>
                  <a:srgbClr val="00B0F0"/>
                </a:solidFill>
              </a:rPr>
              <a:t>সমাজতান্ত্রিক </a:t>
            </a:r>
          </a:p>
          <a:p>
            <a:r>
              <a:rPr lang="bn-BD" sz="3600" b="1">
                <a:solidFill>
                  <a:srgbClr val="00B0F0"/>
                </a:solidFill>
              </a:rPr>
              <a:t>ধর্মনিরপেক্ষ </a:t>
            </a:r>
          </a:p>
          <a:p>
            <a:r>
              <a:rPr lang="bn-BD" sz="3600" b="1">
                <a:solidFill>
                  <a:srgbClr val="00B0F0"/>
                </a:solidFill>
              </a:rPr>
              <a:t>গণতান্ত্রিক </a:t>
            </a:r>
          </a:p>
          <a:p>
            <a:pPr marL="0" indent="0">
              <a:buNone/>
            </a:pPr>
            <a:endParaRPr lang="bn-BD" b="1">
              <a:solidFill>
                <a:srgbClr val="00B0F0"/>
              </a:solidFill>
            </a:endParaRPr>
          </a:p>
          <a:p>
            <a:pPr marL="0" indent="0">
              <a:buNone/>
            </a:pPr>
            <a:endParaRPr lang="en-US" b="1" u="sng">
              <a:solidFill>
                <a:srgbClr val="00B0F0"/>
              </a:solidFill>
            </a:endParaRPr>
          </a:p>
        </p:txBody>
      </p:sp>
      <p:sp>
        <p:nvSpPr>
          <p:cNvPr id="4" name="Content Placeholder 3">
            <a:extLst>
              <a:ext uri="{FF2B5EF4-FFF2-40B4-BE49-F238E27FC236}">
                <a16:creationId xmlns:a16="http://schemas.microsoft.com/office/drawing/2014/main" id="{1553B7AB-81C3-A24F-B59B-959D04F87281}"/>
              </a:ext>
            </a:extLst>
          </p:cNvPr>
          <p:cNvSpPr>
            <a:spLocks noGrp="1"/>
          </p:cNvSpPr>
          <p:nvPr>
            <p:ph sz="half" idx="2"/>
          </p:nvPr>
        </p:nvSpPr>
        <p:spPr>
          <a:xfrm>
            <a:off x="6943229" y="1868754"/>
            <a:ext cx="4825159" cy="3655786"/>
          </a:xfrm>
        </p:spPr>
        <p:txBody>
          <a:bodyPr>
            <a:normAutofit fontScale="92500" lnSpcReduction="10000"/>
          </a:bodyPr>
          <a:lstStyle/>
          <a:p>
            <a:endParaRPr lang="bn-BD" b="1">
              <a:solidFill>
                <a:srgbClr val="00B0F0"/>
              </a:solidFill>
            </a:endParaRPr>
          </a:p>
          <a:p>
            <a:endParaRPr lang="bn-BD" b="1">
              <a:solidFill>
                <a:srgbClr val="00B0F0"/>
              </a:solidFill>
            </a:endParaRPr>
          </a:p>
          <a:p>
            <a:r>
              <a:rPr lang="bn-BD" sz="3500" b="1">
                <a:solidFill>
                  <a:srgbClr val="00B0F0"/>
                </a:solidFill>
              </a:rPr>
              <a:t>সাধারণতন্ত্র </a:t>
            </a:r>
          </a:p>
          <a:p>
            <a:r>
              <a:rPr lang="bn-BD" sz="3500" b="1">
                <a:solidFill>
                  <a:srgbClr val="00B0F0"/>
                </a:solidFill>
              </a:rPr>
              <a:t>সাম্য</a:t>
            </a:r>
          </a:p>
          <a:p>
            <a:r>
              <a:rPr lang="bn-BD" sz="3500" b="1">
                <a:solidFill>
                  <a:srgbClr val="00B0F0"/>
                </a:solidFill>
              </a:rPr>
              <a:t>স্বাধীনতা</a:t>
            </a:r>
          </a:p>
          <a:p>
            <a:r>
              <a:rPr lang="bn-BD" sz="3500" b="1">
                <a:solidFill>
                  <a:srgbClr val="00B0F0"/>
                </a:solidFill>
              </a:rPr>
              <a:t>ন্যায়বিচার </a:t>
            </a:r>
          </a:p>
          <a:p>
            <a:r>
              <a:rPr lang="bn-BD" sz="3500" b="1">
                <a:solidFill>
                  <a:srgbClr val="00B0F0"/>
                </a:solidFill>
              </a:rPr>
              <a:t>সৌভাতৃত্ব </a:t>
            </a:r>
          </a:p>
          <a:p>
            <a:pPr marL="0" indent="0">
              <a:buNone/>
            </a:pPr>
            <a:endParaRPr lang="en-US" b="1">
              <a:solidFill>
                <a:srgbClr val="00B0F0"/>
              </a:solidFill>
            </a:endParaRPr>
          </a:p>
        </p:txBody>
      </p:sp>
    </p:spTree>
    <p:extLst>
      <p:ext uri="{BB962C8B-B14F-4D97-AF65-F5344CB8AC3E}">
        <p14:creationId xmlns:p14="http://schemas.microsoft.com/office/powerpoint/2010/main" val="47614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AB40B-0EF2-CF4E-B097-00282023C557}"/>
              </a:ext>
            </a:extLst>
          </p:cNvPr>
          <p:cNvSpPr>
            <a:spLocks noGrp="1"/>
          </p:cNvSpPr>
          <p:nvPr>
            <p:ph type="title"/>
          </p:nvPr>
        </p:nvSpPr>
        <p:spPr/>
        <p:txBody>
          <a:bodyPr/>
          <a:lstStyle/>
          <a:p>
            <a:pPr algn="ctr"/>
            <a:r>
              <a:rPr lang="bn-BD" sz="3600" b="1">
                <a:solidFill>
                  <a:srgbClr val="00B0F0"/>
                </a:solidFill>
              </a:rPr>
              <a:t>আমরা</a:t>
            </a:r>
            <a:r>
              <a:rPr lang="en-US" sz="3600" b="1">
                <a:solidFill>
                  <a:srgbClr val="00B0F0"/>
                </a:solidFill>
              </a:rPr>
              <a:t>,</a:t>
            </a:r>
            <a:r>
              <a:rPr lang="bn-BD" sz="3600" b="1">
                <a:solidFill>
                  <a:srgbClr val="00B0F0"/>
                </a:solidFill>
              </a:rPr>
              <a:t>ভারতের জনগণ</a:t>
            </a:r>
            <a:br>
              <a:rPr lang="en-US" sz="3600" b="1">
                <a:solidFill>
                  <a:srgbClr val="00B0F0"/>
                </a:solidFill>
              </a:rPr>
            </a:br>
            <a:r>
              <a:rPr lang="en-US" sz="3600" b="1">
                <a:solidFill>
                  <a:srgbClr val="00B0F0"/>
                </a:solidFill>
              </a:rPr>
              <a:t>(We, The People of India)</a:t>
            </a:r>
            <a:endParaRPr lang="en-US"/>
          </a:p>
        </p:txBody>
      </p:sp>
      <p:sp>
        <p:nvSpPr>
          <p:cNvPr id="3" name="Content Placeholder 2">
            <a:extLst>
              <a:ext uri="{FF2B5EF4-FFF2-40B4-BE49-F238E27FC236}">
                <a16:creationId xmlns:a16="http://schemas.microsoft.com/office/drawing/2014/main" id="{FC77C239-1696-2A47-8A2B-5CC2F3D96716}"/>
              </a:ext>
            </a:extLst>
          </p:cNvPr>
          <p:cNvSpPr>
            <a:spLocks noGrp="1"/>
          </p:cNvSpPr>
          <p:nvPr>
            <p:ph idx="1"/>
          </p:nvPr>
        </p:nvSpPr>
        <p:spPr/>
        <p:txBody>
          <a:bodyPr>
            <a:normAutofit/>
          </a:bodyPr>
          <a:lstStyle/>
          <a:p>
            <a:r>
              <a:rPr lang="bn-IN" sz="3600">
                <a:solidFill>
                  <a:schemeClr val="accent5">
                    <a:lumMod val="75000"/>
                  </a:schemeClr>
                </a:solidFill>
              </a:rPr>
              <a:t>'আমরা, ভারতের জনগণ'- কথাটির অর্থ হল ভারতীয় জনগণই চরম ক্ষমতার আধার। জনগণ বা জনগণের প্রতিনিধি হিসাবে গণপরিষদ সংবিধান রচনা করার ও গ্রহণ করার ক্ষমতা লাভ করেছে। আদালত এই ক্ষমতাকে স্বীকার করে নিয়েছে।</a:t>
            </a:r>
            <a:endParaRPr lang="en-US" sz="3600">
              <a:solidFill>
                <a:schemeClr val="accent5">
                  <a:lumMod val="75000"/>
                </a:schemeClr>
              </a:solidFill>
            </a:endParaRPr>
          </a:p>
        </p:txBody>
      </p:sp>
    </p:spTree>
    <p:extLst>
      <p:ext uri="{BB962C8B-B14F-4D97-AF65-F5344CB8AC3E}">
        <p14:creationId xmlns:p14="http://schemas.microsoft.com/office/powerpoint/2010/main" val="2218649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FA92F-4D0B-F446-A953-9F228CF4E416}"/>
              </a:ext>
            </a:extLst>
          </p:cNvPr>
          <p:cNvSpPr>
            <a:spLocks noGrp="1"/>
          </p:cNvSpPr>
          <p:nvPr>
            <p:ph type="title"/>
          </p:nvPr>
        </p:nvSpPr>
        <p:spPr/>
        <p:txBody>
          <a:bodyPr/>
          <a:lstStyle/>
          <a:p>
            <a:pPr algn="ctr"/>
            <a:r>
              <a:rPr lang="bn-BD" sz="3600" b="1">
                <a:solidFill>
                  <a:srgbClr val="00B0F0"/>
                </a:solidFill>
              </a:rPr>
              <a:t>সার্বভৌম</a:t>
            </a:r>
            <a:br>
              <a:rPr lang="en-US" sz="3600" b="1">
                <a:solidFill>
                  <a:srgbClr val="00B0F0"/>
                </a:solidFill>
              </a:rPr>
            </a:br>
            <a:r>
              <a:rPr lang="en-US" sz="3600" b="1">
                <a:solidFill>
                  <a:srgbClr val="00B0F0"/>
                </a:solidFill>
              </a:rPr>
              <a:t>(Sovereign)</a:t>
            </a:r>
            <a:endParaRPr lang="en-US"/>
          </a:p>
        </p:txBody>
      </p:sp>
      <p:sp>
        <p:nvSpPr>
          <p:cNvPr id="3" name="Content Placeholder 2">
            <a:extLst>
              <a:ext uri="{FF2B5EF4-FFF2-40B4-BE49-F238E27FC236}">
                <a16:creationId xmlns:a16="http://schemas.microsoft.com/office/drawing/2014/main" id="{FC0C8FD2-0662-F64B-B88B-7B936B0C578E}"/>
              </a:ext>
            </a:extLst>
          </p:cNvPr>
          <p:cNvSpPr>
            <a:spLocks noGrp="1"/>
          </p:cNvSpPr>
          <p:nvPr>
            <p:ph idx="1"/>
          </p:nvPr>
        </p:nvSpPr>
        <p:spPr/>
        <p:txBody>
          <a:bodyPr>
            <a:normAutofit/>
          </a:bodyPr>
          <a:lstStyle/>
          <a:p>
            <a:r>
              <a:rPr lang="bn-IN" sz="3200">
                <a:solidFill>
                  <a:schemeClr val="accent5">
                    <a:lumMod val="75000"/>
                  </a:schemeClr>
                </a:solidFill>
              </a:rPr>
              <a:t>ভারতের সংবিধানের প্রস্তাবনায় 'সার্বভৌম' শব্দটির দ্বারা বোঝানো হয়েছে যে, ভারত রাষ্ট্র তার ভূখণ্ডের অভ্যন্তরে সকল ব্যক্তির আনুগত্যলাভে সমর্থ এবং বৈদেশিক অন্যান্য রাষ্ট্রের সম্পর্ক হল স্বাধীনতার। আভ্যন্তরীণ ও বৈদেশিক উভয় ক্ষেত্রেই ভারত সম্পুর্ণরুপে স্বাধীন।</a:t>
            </a:r>
            <a:endParaRPr lang="en-US" sz="3200">
              <a:solidFill>
                <a:schemeClr val="accent5">
                  <a:lumMod val="75000"/>
                </a:schemeClr>
              </a:solidFill>
            </a:endParaRPr>
          </a:p>
        </p:txBody>
      </p:sp>
    </p:spTree>
    <p:extLst>
      <p:ext uri="{BB962C8B-B14F-4D97-AF65-F5344CB8AC3E}">
        <p14:creationId xmlns:p14="http://schemas.microsoft.com/office/powerpoint/2010/main" val="583502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E444-C960-2141-8856-9DEA48693839}"/>
              </a:ext>
            </a:extLst>
          </p:cNvPr>
          <p:cNvSpPr>
            <a:spLocks noGrp="1"/>
          </p:cNvSpPr>
          <p:nvPr>
            <p:ph type="title"/>
          </p:nvPr>
        </p:nvSpPr>
        <p:spPr>
          <a:xfrm>
            <a:off x="4416136" y="-2377813"/>
            <a:ext cx="8258770" cy="8558424"/>
          </a:xfrm>
        </p:spPr>
        <p:txBody>
          <a:bodyPr/>
          <a:lstStyle/>
          <a:p>
            <a:r>
              <a:rPr lang="bn-BD" sz="3600" b="1">
                <a:solidFill>
                  <a:srgbClr val="00B0F0"/>
                </a:solidFill>
              </a:rPr>
              <a:t>সমাজতান্ত্রিক </a:t>
            </a:r>
            <a:br>
              <a:rPr lang="en-US" sz="3600" b="1">
                <a:solidFill>
                  <a:srgbClr val="00B0F0"/>
                </a:solidFill>
              </a:rPr>
            </a:br>
            <a:r>
              <a:rPr lang="en-US" sz="3600" b="1">
                <a:solidFill>
                  <a:srgbClr val="00B0F0"/>
                </a:solidFill>
              </a:rPr>
              <a:t>   (Socialist)</a:t>
            </a:r>
            <a:br>
              <a:rPr lang="bn-BD" sz="3600" b="1">
                <a:solidFill>
                  <a:srgbClr val="00B0F0"/>
                </a:solidFill>
              </a:rPr>
            </a:br>
            <a:r>
              <a:rPr lang="bn-BD" sz="3600" b="1">
                <a:solidFill>
                  <a:srgbClr val="00B0F0"/>
                </a:solidFill>
              </a:rPr>
              <a:t> </a:t>
            </a:r>
            <a:br>
              <a:rPr lang="bn-BD" sz="3600" b="1">
                <a:solidFill>
                  <a:srgbClr val="00B0F0"/>
                </a:solidFill>
              </a:rPr>
            </a:br>
            <a:endParaRPr lang="en-US"/>
          </a:p>
        </p:txBody>
      </p:sp>
      <p:sp>
        <p:nvSpPr>
          <p:cNvPr id="3" name="Content Placeholder 2">
            <a:extLst>
              <a:ext uri="{FF2B5EF4-FFF2-40B4-BE49-F238E27FC236}">
                <a16:creationId xmlns:a16="http://schemas.microsoft.com/office/drawing/2014/main" id="{587A33A3-ECEF-164A-80CC-D299FF1F467D}"/>
              </a:ext>
            </a:extLst>
          </p:cNvPr>
          <p:cNvSpPr>
            <a:spLocks noGrp="1"/>
          </p:cNvSpPr>
          <p:nvPr>
            <p:ph idx="1"/>
          </p:nvPr>
        </p:nvSpPr>
        <p:spPr/>
        <p:txBody>
          <a:bodyPr/>
          <a:lstStyle/>
          <a:p>
            <a:r>
              <a:rPr lang="bn-IN" sz="3200">
                <a:solidFill>
                  <a:schemeClr val="accent5">
                    <a:lumMod val="75000"/>
                  </a:schemeClr>
                </a:solidFill>
              </a:rPr>
              <a:t>সাধারণত 'সমাজতন্ত্র' বলতে বোঝায় উৎপাদনের উপকরণের সামাজিক মালিকানা এবং উৎপাদিত দ্রব্যের সামাজিক বণ্টন। </a:t>
            </a:r>
            <a:r>
              <a:rPr lang="en-US" sz="3600">
                <a:solidFill>
                  <a:schemeClr val="accent5">
                    <a:lumMod val="75000"/>
                  </a:schemeClr>
                </a:solidFill>
              </a:rPr>
              <a:t>কিন্তু</a:t>
            </a:r>
            <a:r>
              <a:rPr lang="bn-IN" sz="3200">
                <a:solidFill>
                  <a:schemeClr val="accent5">
                    <a:lumMod val="75000"/>
                  </a:schemeClr>
                </a:solidFill>
              </a:rPr>
              <a:t> ভারতে সব সম্পত্তি ও শিল্পের পূর্ণ জাতীয়করণের বদলে মিশ্র অর্থনৈতিক ব্যবস্থা প্রবর্তন করা হয়েছে। গণতান্ত্রিক সমাজতন্ত্র প্রতিষ্ঠাকে গুরুত্ব দেওয়া হয়েছে</a:t>
            </a:r>
            <a:r>
              <a:rPr lang="en-US" sz="3200">
                <a:solidFill>
                  <a:schemeClr val="accent5">
                    <a:lumMod val="75000"/>
                  </a:schemeClr>
                </a:solidFill>
              </a:rPr>
              <a:t> ।</a:t>
            </a:r>
            <a:endParaRPr lang="en-US"/>
          </a:p>
        </p:txBody>
      </p:sp>
    </p:spTree>
    <p:extLst>
      <p:ext uri="{BB962C8B-B14F-4D97-AF65-F5344CB8AC3E}">
        <p14:creationId xmlns:p14="http://schemas.microsoft.com/office/powerpoint/2010/main" val="269145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9A34F-7664-2546-9611-0C1A784F91E2}"/>
              </a:ext>
            </a:extLst>
          </p:cNvPr>
          <p:cNvSpPr>
            <a:spLocks noGrp="1"/>
          </p:cNvSpPr>
          <p:nvPr>
            <p:ph type="title"/>
          </p:nvPr>
        </p:nvSpPr>
        <p:spPr/>
        <p:txBody>
          <a:bodyPr/>
          <a:lstStyle/>
          <a:p>
            <a:pPr algn="ctr"/>
            <a:r>
              <a:rPr lang="bn-BD" sz="3600" b="1">
                <a:solidFill>
                  <a:srgbClr val="00B0F0"/>
                </a:solidFill>
              </a:rPr>
              <a:t>ধর্মনিরপেক্ষ</a:t>
            </a:r>
            <a:br>
              <a:rPr lang="en-US" sz="3600" b="1">
                <a:solidFill>
                  <a:srgbClr val="00B0F0"/>
                </a:solidFill>
              </a:rPr>
            </a:br>
            <a:r>
              <a:rPr lang="en-US" sz="3600" b="1">
                <a:solidFill>
                  <a:srgbClr val="00B0F0"/>
                </a:solidFill>
              </a:rPr>
              <a:t>(Secular)</a:t>
            </a:r>
            <a:endParaRPr lang="en-US"/>
          </a:p>
        </p:txBody>
      </p:sp>
      <p:sp>
        <p:nvSpPr>
          <p:cNvPr id="3" name="Content Placeholder 2">
            <a:extLst>
              <a:ext uri="{FF2B5EF4-FFF2-40B4-BE49-F238E27FC236}">
                <a16:creationId xmlns:a16="http://schemas.microsoft.com/office/drawing/2014/main" id="{DA040115-292E-C24B-B19C-099BF6F2DE22}"/>
              </a:ext>
            </a:extLst>
          </p:cNvPr>
          <p:cNvSpPr>
            <a:spLocks noGrp="1"/>
          </p:cNvSpPr>
          <p:nvPr>
            <p:ph idx="1"/>
          </p:nvPr>
        </p:nvSpPr>
        <p:spPr/>
        <p:txBody>
          <a:bodyPr>
            <a:normAutofit/>
          </a:bodyPr>
          <a:lstStyle/>
          <a:p>
            <a:r>
              <a:rPr lang="bn-IN" sz="3200">
                <a:solidFill>
                  <a:schemeClr val="accent5">
                    <a:lumMod val="75000"/>
                  </a:schemeClr>
                </a:solidFill>
              </a:rPr>
              <a:t>প্রস্তাবনায় ভারতকে ধর্মনিরপেক্ষ বলে বর্ণনা করা হয়েছে।</a:t>
            </a:r>
            <a:r>
              <a:rPr lang="en-US" sz="3200">
                <a:solidFill>
                  <a:schemeClr val="accent5">
                    <a:lumMod val="75000"/>
                  </a:schemeClr>
                </a:solidFill>
              </a:rPr>
              <a:t> </a:t>
            </a:r>
            <a:r>
              <a:rPr lang="bn-IN" sz="3200">
                <a:solidFill>
                  <a:schemeClr val="accent5">
                    <a:lumMod val="75000"/>
                  </a:schemeClr>
                </a:solidFill>
              </a:rPr>
              <a:t>ধর্মনিরপেক্ষ কথার অর্থ</a:t>
            </a:r>
            <a:r>
              <a:rPr lang="en-US" sz="3200">
                <a:solidFill>
                  <a:schemeClr val="accent5">
                    <a:lumMod val="75000"/>
                  </a:schemeClr>
                </a:solidFill>
              </a:rPr>
              <a:t> </a:t>
            </a:r>
            <a:r>
              <a:rPr lang="bn-IN" sz="3200">
                <a:solidFill>
                  <a:schemeClr val="accent5">
                    <a:lumMod val="75000"/>
                  </a:schemeClr>
                </a:solidFill>
              </a:rPr>
              <a:t>রাষ্ট্রের নিজস্ব কোনো ধর্ম থাকবে না এবং রাষ্ট্র বিভিন্ন ধর্মের প্রতি সমান বা নিরপেক্ষ আচরণ করবে।</a:t>
            </a:r>
            <a:r>
              <a:rPr lang="en-US" sz="3200">
                <a:solidFill>
                  <a:schemeClr val="accent5">
                    <a:lumMod val="75000"/>
                  </a:schemeClr>
                </a:solidFill>
              </a:rPr>
              <a:t> </a:t>
            </a:r>
            <a:r>
              <a:rPr lang="bn-IN" sz="3200">
                <a:solidFill>
                  <a:schemeClr val="accent5">
                    <a:lumMod val="75000"/>
                  </a:schemeClr>
                </a:solidFill>
              </a:rPr>
              <a:t>ধর্মের ভিত্তিতে সরকারি চাকরি কিংবা অন্যান্য সুযোগ সুবিধার ক্ষেত্রে কোনো ভেদাভেদ করা যাবে না।</a:t>
            </a:r>
            <a:endParaRPr lang="en-US" sz="3200">
              <a:solidFill>
                <a:schemeClr val="accent5">
                  <a:lumMod val="75000"/>
                </a:schemeClr>
              </a:solidFill>
            </a:endParaRPr>
          </a:p>
        </p:txBody>
      </p:sp>
    </p:spTree>
    <p:extLst>
      <p:ext uri="{BB962C8B-B14F-4D97-AF65-F5344CB8AC3E}">
        <p14:creationId xmlns:p14="http://schemas.microsoft.com/office/powerpoint/2010/main" val="226606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7974A-703A-D640-B3ED-2E87550705C5}"/>
              </a:ext>
            </a:extLst>
          </p:cNvPr>
          <p:cNvSpPr>
            <a:spLocks noGrp="1"/>
          </p:cNvSpPr>
          <p:nvPr>
            <p:ph type="title"/>
          </p:nvPr>
        </p:nvSpPr>
        <p:spPr/>
        <p:txBody>
          <a:bodyPr/>
          <a:lstStyle/>
          <a:p>
            <a:pPr algn="ctr"/>
            <a:r>
              <a:rPr lang="bn-BD" sz="3600" b="1">
                <a:solidFill>
                  <a:srgbClr val="00B0F0"/>
                </a:solidFill>
              </a:rPr>
              <a:t>গণতান্ত্রিক</a:t>
            </a:r>
            <a:br>
              <a:rPr lang="en-US" sz="3600" b="1">
                <a:solidFill>
                  <a:srgbClr val="00B0F0"/>
                </a:solidFill>
              </a:rPr>
            </a:br>
            <a:r>
              <a:rPr lang="en-US" sz="3600" b="1">
                <a:solidFill>
                  <a:srgbClr val="00B0F0"/>
                </a:solidFill>
              </a:rPr>
              <a:t>(Democratic)</a:t>
            </a:r>
            <a:endParaRPr lang="en-US"/>
          </a:p>
        </p:txBody>
      </p:sp>
      <p:sp>
        <p:nvSpPr>
          <p:cNvPr id="3" name="Content Placeholder 2">
            <a:extLst>
              <a:ext uri="{FF2B5EF4-FFF2-40B4-BE49-F238E27FC236}">
                <a16:creationId xmlns:a16="http://schemas.microsoft.com/office/drawing/2014/main" id="{08E9BBAD-A561-7148-BDDE-2CFB3796ADD6}"/>
              </a:ext>
            </a:extLst>
          </p:cNvPr>
          <p:cNvSpPr>
            <a:spLocks noGrp="1"/>
          </p:cNvSpPr>
          <p:nvPr>
            <p:ph idx="1"/>
          </p:nvPr>
        </p:nvSpPr>
        <p:spPr/>
        <p:txBody>
          <a:bodyPr>
            <a:noAutofit/>
          </a:bodyPr>
          <a:lstStyle/>
          <a:p>
            <a:r>
              <a:rPr lang="bn-IN" sz="3200">
                <a:solidFill>
                  <a:schemeClr val="accent5">
                    <a:lumMod val="75000"/>
                  </a:schemeClr>
                </a:solidFill>
              </a:rPr>
              <a:t>ভারতের সংবিধানের প্রস্তাবনায় গনতান্ত্রিক শব্দটি ব্যবহারের তাৎপর্য  সম্পর্কে বলা যায়</a:t>
            </a:r>
            <a:r>
              <a:rPr lang="bn-BD" sz="3200">
                <a:solidFill>
                  <a:schemeClr val="accent5">
                    <a:lumMod val="75000"/>
                  </a:schemeClr>
                </a:solidFill>
              </a:rPr>
              <a:t> </a:t>
            </a:r>
            <a:r>
              <a:rPr lang="bn-IN" sz="3200">
                <a:solidFill>
                  <a:schemeClr val="accent5">
                    <a:lumMod val="75000"/>
                  </a:schemeClr>
                </a:solidFill>
              </a:rPr>
              <a:t>যে, সংবিধানের উদ্দেশ্য হল সংসদীয় গণতন্ত্রকে  প্রতিষ্ঠিত করা।</a:t>
            </a:r>
            <a:r>
              <a:rPr lang="bn-BD" sz="3200">
                <a:solidFill>
                  <a:schemeClr val="accent5">
                    <a:lumMod val="75000"/>
                  </a:schemeClr>
                </a:solidFill>
              </a:rPr>
              <a:t> </a:t>
            </a:r>
            <a:r>
              <a:rPr lang="bn-IN" sz="3200">
                <a:solidFill>
                  <a:schemeClr val="accent5">
                    <a:lumMod val="75000"/>
                  </a:schemeClr>
                </a:solidFill>
              </a:rPr>
              <a:t>এরূপ গণতন্ত্র বলতে বোঝায় সরকার সকল</a:t>
            </a:r>
            <a:r>
              <a:rPr lang="bn-BD" sz="3200">
                <a:solidFill>
                  <a:schemeClr val="accent5">
                    <a:lumMod val="75000"/>
                  </a:schemeClr>
                </a:solidFill>
              </a:rPr>
              <a:t> </a:t>
            </a:r>
            <a:r>
              <a:rPr lang="bn-IN" sz="3200">
                <a:solidFill>
                  <a:schemeClr val="accent5">
                    <a:lumMod val="75000"/>
                  </a:schemeClr>
                </a:solidFill>
              </a:rPr>
              <a:t>প্রাপ্তবয়স্কের ভোটাধিকারের ভিত্তিতে নির্বাচিত প্রতিনিধির দ্বারা পরিচালিত এবং এরুপ সরকার জনগণের  নিকটে দায়ী  থাকবে।</a:t>
            </a:r>
            <a:endParaRPr lang="en-US" sz="3200">
              <a:solidFill>
                <a:schemeClr val="accent5">
                  <a:lumMod val="75000"/>
                </a:schemeClr>
              </a:solidFill>
            </a:endParaRPr>
          </a:p>
        </p:txBody>
      </p:sp>
    </p:spTree>
    <p:extLst>
      <p:ext uri="{BB962C8B-B14F-4D97-AF65-F5344CB8AC3E}">
        <p14:creationId xmlns:p14="http://schemas.microsoft.com/office/powerpoint/2010/main" val="477703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Ion Boardroom</vt:lpstr>
      <vt:lpstr>ভারতের সংবিধানের প্রস্তাবনা</vt:lpstr>
      <vt:lpstr>প্রস্তাবনা কী ?  What is Preamble?</vt:lpstr>
      <vt:lpstr>ভারতীয় সংবিধানের প্রস্তাবনা (Preamble of Indian Constitution)</vt:lpstr>
      <vt:lpstr>ভারতের সংবিধানের প্রস্তাবনায় উল্লিখিত গুরুত্বপূর্ণ শব্দসমূহ  </vt:lpstr>
      <vt:lpstr>আমরা,ভারতের জনগণ (We, The People of India)</vt:lpstr>
      <vt:lpstr>সার্বভৌম (Sovereign)</vt:lpstr>
      <vt:lpstr>সমাজতান্ত্রিক     (Socialist)   </vt:lpstr>
      <vt:lpstr>ধর্মনিরপেক্ষ (Secular)</vt:lpstr>
      <vt:lpstr>গণতান্ত্রিক (Democratic)</vt:lpstr>
      <vt:lpstr>সাধারণতন্ত্র (Republic)</vt:lpstr>
      <vt:lpstr>ন্যায়বিচার (Justice)   </vt:lpstr>
      <vt:lpstr>স্বাধীনতা (Liberty)   </vt:lpstr>
      <vt:lpstr>সাম্য  ( Equality) </vt:lpstr>
      <vt:lpstr>সৌভাতৃত্ব (Fraternity)</vt:lpstr>
      <vt:lpstr>মূল্যায়ন </vt:lpstr>
      <vt:lpstr>ধন্যবাদ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ভারতের সংবিধানের প্রস্তাবনা</dc:title>
  <dc:creator>Unknown User</dc:creator>
  <cp:lastModifiedBy>Unknown User</cp:lastModifiedBy>
  <cp:revision>40</cp:revision>
  <dcterms:created xsi:type="dcterms:W3CDTF">2021-09-04T12:39:44Z</dcterms:created>
  <dcterms:modified xsi:type="dcterms:W3CDTF">2021-09-05T07:20:46Z</dcterms:modified>
</cp:coreProperties>
</file>